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57" r:id="rId3"/>
    <p:sldId id="259" r:id="rId4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BA06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F5BF0-BEDA-4AFA-9D4E-4451B5AC1D97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B9793-EB85-4EAB-9879-1F369F89D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311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FB9793-EB85-4EAB-9879-1F369F89D50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894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FB9793-EB85-4EAB-9879-1F369F89D50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6455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3B4747-97CF-4B1F-98DE-CAD2A5FCB1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190474B-3588-4EF6-9D4A-0B5DDB6479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42DD0F-C981-41FC-BD9E-56B3C4CA7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0E21-DEFA-4029-A2CF-E0E15C390A97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DBD851-BC63-438D-AAAB-CE5A7064E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500481-C1AB-4311-802F-E1A15FB01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F80F-DF79-4AD5-A032-AC659A94C3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205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A109BC-F041-4F5D-A195-688B2ECC5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2CB1B23-99D2-4ED5-A460-6A26EF3AD1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8E1C99-E78F-4927-A318-6B87A53E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0E21-DEFA-4029-A2CF-E0E15C390A97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9C8522-BC13-4777-B02F-1C08B44A9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C828B3-8A53-46EC-B3F2-8A39D4BB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F80F-DF79-4AD5-A032-AC659A94C3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675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77B8861-29BC-4718-8C62-7F7071AD46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1B2EF8A-FEDE-4200-BBA0-82A39C6ED3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BC6BDB-8318-46B6-8AD1-7B5EE8AF4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0E21-DEFA-4029-A2CF-E0E15C390A97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4F11B2-52B0-400B-A722-2064F25AB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376C91-023D-4DD4-AD95-74068DD93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F80F-DF79-4AD5-A032-AC659A94C3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9696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399CBB-92E6-4FCA-9352-23F036213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27BD2B1-4812-407C-9A06-3EC0F2748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027B49-703C-41FA-94A1-8AED28D3D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0E21-DEFA-4029-A2CF-E0E15C390A97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73F3D7-FB6A-4797-857E-6F039D23D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DCE8BB-E52D-4D52-902C-C142DA9E9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F80F-DF79-4AD5-A032-AC659A94C3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84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EBF950-F64A-4219-9046-B01B0202A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67C38DA-F861-4474-AF79-147AFB6F86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D386A-E446-4C7A-992A-80283D45E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0E21-DEFA-4029-A2CF-E0E15C390A97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8F6CC3-5D81-45EF-8F32-C9CDA4924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3931C3-FE02-4362-A6E7-C3DCB97D9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F80F-DF79-4AD5-A032-AC659A94C3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131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AA3C14-D89C-4016-8699-4495C071B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94EF662-756A-4D30-9BE7-42785DE0AC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80DA606-3D57-4EE7-AB55-7CD7DD3C52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40CB069-B0F7-4DE9-891A-82A8EFBB0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0E21-DEFA-4029-A2CF-E0E15C390A97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A004C7-96E3-4AE7-88DF-C220A6474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CC46D26-B840-4332-8A38-8B3FA7C6E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F80F-DF79-4AD5-A032-AC659A94C3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542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45F842-1B2E-445C-A4FB-389628D1C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350420-80F7-439B-920C-A029DC7A9E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4CFE9F6-A58C-4AB9-92D8-EF158A3002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3FB752D-A15A-4024-8B77-0C8E3A2D3B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4E94D4D-DCC2-4FFA-95FB-BEED053EE2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34D9E50-AAB1-4688-8940-D9833F392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0E21-DEFA-4029-A2CF-E0E15C390A97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90C6317-C121-4091-BC83-9520853E5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1FC7565-FD11-4D27-85D0-3B0219E45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F80F-DF79-4AD5-A032-AC659A94C3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69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EB4764-C9B7-41DF-9390-90B32DE58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B86112C-ECDF-42C6-9A75-55AD2CFB5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0E21-DEFA-4029-A2CF-E0E15C390A97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C9DBC80-B08A-4789-AFFE-A07E2D7D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3D40B0F-B5CF-4C81-B324-5AA585BC7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F80F-DF79-4AD5-A032-AC659A94C3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677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E3BC2E6-FCFF-4381-9CD2-7DE71AF9C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0E21-DEFA-4029-A2CF-E0E15C390A97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5187D1C-1BFD-4312-B5E1-5FBE62982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EED24FB-AA0E-4C58-AC6A-A86450C63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F80F-DF79-4AD5-A032-AC659A94C3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1917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1316BE-7E82-48EE-900E-EEFE90516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105BBB-BBB3-40B6-92BD-DC49E0EB1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1B3456C-441C-4BBF-9B62-6B2B894EDB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49D9AC6-4930-48A4-8A4D-746C4A433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0E21-DEFA-4029-A2CF-E0E15C390A97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72020B-16C4-43E2-87D9-1E11D50B9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66302BB-24F1-49A3-ACD5-8B189AFCD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F80F-DF79-4AD5-A032-AC659A94C3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483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1D9819-28DD-4D93-BDBA-0AE1B42A6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6194801-1E3B-4F14-AB5D-4FA1E7ACB2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AB9E5AD-E5C7-451B-BBEC-18618AC8FC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6E30D76-EFA6-4709-AF76-78429BB6B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0E21-DEFA-4029-A2CF-E0E15C390A97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021A163-CC85-44C8-B2C6-51FC05648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4C7D00F-865C-48A0-ABAF-0439F6E3D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F80F-DF79-4AD5-A032-AC659A94C3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849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29D96F8-C9EC-428A-A5FD-717F5CC75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88A9A59-0101-4552-BF90-E2FB7BE7A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8C4AE4-9CFE-4093-AE65-64ED24D3A5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70E21-DEFA-4029-A2CF-E0E15C390A97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D41F2D-A174-4735-AC90-2FF25A2BD9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5182F2-0DC9-4811-A8D1-1072C410B8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2F80F-DF79-4AD5-A032-AC659A94C3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533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-kusuri.ncchd.go.jp/ncchd/logi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C2CFF57-E235-8568-469E-2A2D570E8B5D}"/>
              </a:ext>
            </a:extLst>
          </p:cNvPr>
          <p:cNvSpPr txBox="1"/>
          <p:nvPr/>
        </p:nvSpPr>
        <p:spPr>
          <a:xfrm>
            <a:off x="2736740" y="918666"/>
            <a:ext cx="6949338" cy="1200329"/>
          </a:xfrm>
          <a:prstGeom prst="rect">
            <a:avLst/>
          </a:prstGeom>
          <a:noFill/>
          <a:ln w="57150">
            <a:solidFill>
              <a:srgbClr val="FF6699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n-US" altLang="ja-JP" sz="800" b="0" i="0" dirty="0">
              <a:solidFill>
                <a:srgbClr val="4D4D4D"/>
              </a:solidFill>
              <a:effectLst/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pPr algn="ctr"/>
            <a:r>
              <a:rPr lang="ja-JP" altLang="en-US" sz="3200" b="0" i="0" dirty="0">
                <a:solidFill>
                  <a:srgbClr val="4D4D4D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「</a:t>
            </a:r>
            <a:r>
              <a:rPr kumimoji="1" lang="ja-JP" altLang="en-US" sz="3200" dirty="0"/>
              <a:t>妊娠</a:t>
            </a:r>
            <a:r>
              <a:rPr kumimoji="1" lang="en-US" altLang="ja-JP" sz="3200" dirty="0"/>
              <a:t>/</a:t>
            </a:r>
            <a:r>
              <a:rPr kumimoji="1" lang="ja-JP" altLang="en-US" sz="3200" dirty="0"/>
              <a:t>授乳とくすり外来」のご案内</a:t>
            </a:r>
            <a:endParaRPr kumimoji="1" lang="en-US" altLang="ja-JP" sz="3200" dirty="0"/>
          </a:p>
          <a:p>
            <a:pPr algn="ctr"/>
            <a:r>
              <a:rPr lang="ja-JP" altLang="en-US" sz="3200" dirty="0"/>
              <a:t>～沖縄県立中部病院～</a:t>
            </a:r>
            <a:endParaRPr kumimoji="1" lang="ja-JP" altLang="en-US" sz="32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83699FD-E4CC-E7C4-3698-0BD73DE2A96F}"/>
              </a:ext>
            </a:extLst>
          </p:cNvPr>
          <p:cNvSpPr txBox="1"/>
          <p:nvPr/>
        </p:nvSpPr>
        <p:spPr>
          <a:xfrm>
            <a:off x="2563310" y="3000800"/>
            <a:ext cx="78529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住所　　沖縄県うるま市宮里</a:t>
            </a:r>
            <a:r>
              <a:rPr kumimoji="1" lang="en-US" altLang="ja-JP" sz="2400" b="1" dirty="0"/>
              <a:t>281</a:t>
            </a:r>
            <a:r>
              <a:rPr kumimoji="1" lang="ja-JP" altLang="en-US" sz="2400" b="1" dirty="0"/>
              <a:t>番地　　　　　　</a:t>
            </a:r>
            <a:endParaRPr kumimoji="1" lang="en-US" altLang="ja-JP" sz="2400" b="1" dirty="0"/>
          </a:p>
          <a:p>
            <a:r>
              <a:rPr lang="ja-JP" altLang="en-US" sz="2400" b="1" dirty="0"/>
              <a:t>外来日　毎週水曜日</a:t>
            </a:r>
            <a:r>
              <a:rPr lang="en-US" altLang="ja-JP" sz="2400" b="1" dirty="0"/>
              <a:t>/</a:t>
            </a:r>
            <a:r>
              <a:rPr lang="ja-JP" altLang="en-US" sz="2400" b="1" dirty="0"/>
              <a:t>第１･３金曜日（祝日は除く） 　　　　　  </a:t>
            </a:r>
            <a:endParaRPr lang="en-US" altLang="ja-JP" sz="2400" b="1" dirty="0"/>
          </a:p>
          <a:p>
            <a:r>
              <a:rPr kumimoji="1" lang="ja-JP" altLang="en-US" sz="2400" b="1" dirty="0"/>
              <a:t>時間　　</a:t>
            </a:r>
            <a:r>
              <a:rPr kumimoji="1" lang="en-US" altLang="ja-JP" sz="2400" b="1" dirty="0"/>
              <a:t>(</a:t>
            </a:r>
            <a:r>
              <a:rPr kumimoji="1" lang="ja-JP" altLang="en-US" sz="2400" b="1" dirty="0"/>
              <a:t>水）</a:t>
            </a:r>
            <a:r>
              <a:rPr kumimoji="1" lang="en-US" altLang="ja-JP" sz="2400" b="1" dirty="0"/>
              <a:t>13:00</a:t>
            </a:r>
            <a:r>
              <a:rPr kumimoji="1" lang="ja-JP" altLang="en-US" sz="2400" b="1" dirty="0"/>
              <a:t>～</a:t>
            </a:r>
            <a:r>
              <a:rPr kumimoji="1" lang="en-US" altLang="ja-JP" sz="2400" b="1" dirty="0"/>
              <a:t>/15:00</a:t>
            </a:r>
            <a:r>
              <a:rPr kumimoji="1" lang="ja-JP" altLang="en-US" sz="2400" b="1" dirty="0"/>
              <a:t>～　</a:t>
            </a:r>
            <a:r>
              <a:rPr kumimoji="1" lang="en-US" altLang="ja-JP" sz="2400" b="1" dirty="0"/>
              <a:t>(</a:t>
            </a:r>
            <a:r>
              <a:rPr kumimoji="1" lang="ja-JP" altLang="en-US" sz="2400" b="1" dirty="0"/>
              <a:t>金）</a:t>
            </a:r>
            <a:r>
              <a:rPr lang="en-US" altLang="ja-JP" sz="2400" b="1" dirty="0"/>
              <a:t>9</a:t>
            </a:r>
            <a:r>
              <a:rPr kumimoji="1" lang="en-US" altLang="ja-JP" sz="2400" b="1" dirty="0"/>
              <a:t>:00</a:t>
            </a:r>
            <a:r>
              <a:rPr kumimoji="1" lang="ja-JP" altLang="en-US" sz="2400" b="1" dirty="0"/>
              <a:t>～</a:t>
            </a:r>
            <a:r>
              <a:rPr kumimoji="1" lang="en-US" altLang="ja-JP" sz="2400" b="1" dirty="0"/>
              <a:t>/10:30</a:t>
            </a:r>
            <a:r>
              <a:rPr kumimoji="1" lang="ja-JP" altLang="en-US" sz="2400" b="1" dirty="0"/>
              <a:t>～</a:t>
            </a:r>
            <a:endParaRPr kumimoji="1" lang="en-US" altLang="ja-JP" sz="2400" b="1" dirty="0"/>
          </a:p>
          <a:p>
            <a:r>
              <a:rPr lang="ja-JP" altLang="en-US" sz="2400" b="1" dirty="0"/>
              <a:t>　　　　</a:t>
            </a:r>
            <a:r>
              <a:rPr kumimoji="1" lang="ja-JP" altLang="en-US" sz="2400" b="1" dirty="0"/>
              <a:t>（</a:t>
            </a:r>
            <a:r>
              <a:rPr kumimoji="1" lang="en-US" altLang="ja-JP" sz="2400" b="1" dirty="0"/>
              <a:t>60</a:t>
            </a:r>
            <a:r>
              <a:rPr kumimoji="1" lang="ja-JP" altLang="en-US" sz="2400" b="1" dirty="0"/>
              <a:t>分）</a:t>
            </a:r>
            <a:r>
              <a:rPr lang="ja-JP" altLang="en-US" sz="2400" b="1" dirty="0"/>
              <a:t>要予約　　　　</a:t>
            </a:r>
            <a:endParaRPr lang="en-US" altLang="ja-JP" sz="2400" b="1" dirty="0"/>
          </a:p>
          <a:p>
            <a:r>
              <a:rPr kumimoji="1" lang="ja-JP" altLang="en-US" sz="2400" b="1" dirty="0"/>
              <a:t>費用　　</a:t>
            </a:r>
            <a:r>
              <a:rPr kumimoji="1" lang="en-US" altLang="ja-JP" sz="2400" b="1" dirty="0"/>
              <a:t>5,500</a:t>
            </a:r>
            <a:r>
              <a:rPr kumimoji="1" lang="ja-JP" altLang="en-US" sz="2400" b="1" dirty="0"/>
              <a:t>円（自費診療）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DAD3686A-7FBF-D000-671A-D16B812B4F0E}"/>
              </a:ext>
            </a:extLst>
          </p:cNvPr>
          <p:cNvSpPr/>
          <p:nvPr/>
        </p:nvSpPr>
        <p:spPr>
          <a:xfrm>
            <a:off x="637563" y="427839"/>
            <a:ext cx="11098635" cy="5637401"/>
          </a:xfrm>
          <a:prstGeom prst="roundRect">
            <a:avLst/>
          </a:prstGeom>
          <a:noFill/>
          <a:ln w="57150">
            <a:solidFill>
              <a:srgbClr val="FF66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50" name="Picture 2" descr="医療・お薬】色々なお薬のかわいいフリーイラスト | フタバのフリーイラスト">
            <a:extLst>
              <a:ext uri="{FF2B5EF4-FFF2-40B4-BE49-F238E27FC236}">
                <a16:creationId xmlns:a16="http://schemas.microsoft.com/office/drawing/2014/main" id="{6B31FC5E-FAE7-79C1-E20D-B780401E7A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8316" y="4177717"/>
            <a:ext cx="1767909" cy="1767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9599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FBF073F0-9C2D-4736-93FB-E52B3E26211F}"/>
              </a:ext>
            </a:extLst>
          </p:cNvPr>
          <p:cNvGrpSpPr/>
          <p:nvPr/>
        </p:nvGrpSpPr>
        <p:grpSpPr>
          <a:xfrm>
            <a:off x="1261240" y="1168641"/>
            <a:ext cx="8413423" cy="1249081"/>
            <a:chOff x="969887" y="2817585"/>
            <a:chExt cx="8413423" cy="1249081"/>
          </a:xfrm>
        </p:grpSpPr>
        <p:sp>
          <p:nvSpPr>
            <p:cNvPr id="2" name="四角形: 角を丸くする 1">
              <a:extLst>
                <a:ext uri="{FF2B5EF4-FFF2-40B4-BE49-F238E27FC236}">
                  <a16:creationId xmlns:a16="http://schemas.microsoft.com/office/drawing/2014/main" id="{F03D30D5-C318-4097-9D03-FFFCE1C13C95}"/>
                </a:ext>
              </a:extLst>
            </p:cNvPr>
            <p:cNvSpPr/>
            <p:nvPr/>
          </p:nvSpPr>
          <p:spPr>
            <a:xfrm>
              <a:off x="969887" y="2817585"/>
              <a:ext cx="8342789" cy="121817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5ABB792F-7331-4776-9BC1-1A748D03B3A0}"/>
                </a:ext>
              </a:extLst>
            </p:cNvPr>
            <p:cNvSpPr txBox="1"/>
            <p:nvPr/>
          </p:nvSpPr>
          <p:spPr>
            <a:xfrm>
              <a:off x="969887" y="2817585"/>
              <a:ext cx="688685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Web</a:t>
              </a:r>
              <a:r>
                <a:rPr lang="ja-JP" altLang="en-US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問診票システム</a:t>
              </a:r>
              <a:r>
                <a:rPr lang="en-US" altLang="ja-JP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:     </a:t>
              </a:r>
              <a:r>
                <a:rPr lang="en-US" altLang="ja-JP" b="0" i="0" u="none" strike="noStrike" dirty="0">
                  <a:solidFill>
                    <a:srgbClr val="00008B"/>
                  </a:solidFill>
                  <a:effectLst/>
                  <a:latin typeface="Calibri" panose="020F0502020204030204" pitchFamily="34" charset="0"/>
                  <a:hlinkClick r:id="rId3"/>
                </a:rPr>
                <a:t>https://n-kusuri.ncchd.go.jp/ncchd/login</a:t>
              </a:r>
              <a:endParaRPr lang="ja-JP" altLang="en-US" dirty="0"/>
            </a:p>
          </p:txBody>
        </p:sp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709096E3-6D11-4FEA-A034-0C39C32A8E26}"/>
                </a:ext>
              </a:extLst>
            </p:cNvPr>
            <p:cNvSpPr txBox="1"/>
            <p:nvPr/>
          </p:nvSpPr>
          <p:spPr>
            <a:xfrm>
              <a:off x="1528792" y="3112559"/>
              <a:ext cx="7854518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1400" b="0" i="0" dirty="0">
                  <a:effectLst/>
                  <a:latin typeface="Meiryo" panose="020B0604030504040204" pitchFamily="50" charset="-128"/>
                  <a:ea typeface="Meiryo" panose="020B0604030504040204" pitchFamily="50" charset="-128"/>
                </a:rPr>
                <a:t>【</a:t>
              </a:r>
              <a:r>
                <a:rPr lang="ja-JP" altLang="en-US" sz="1400" b="0" i="0" dirty="0">
                  <a:effectLst/>
                  <a:latin typeface="Meiryo" panose="020B0604030504040204" pitchFamily="50" charset="-128"/>
                  <a:ea typeface="Meiryo" panose="020B0604030504040204" pitchFamily="50" charset="-128"/>
                </a:rPr>
                <a:t>ご登録の前に</a:t>
              </a:r>
              <a:r>
                <a:rPr lang="en-US" altLang="ja-JP" sz="1400" b="0" i="0" dirty="0">
                  <a:effectLst/>
                  <a:latin typeface="Meiryo" panose="020B0604030504040204" pitchFamily="50" charset="-128"/>
                  <a:ea typeface="Meiryo" panose="020B0604030504040204" pitchFamily="50" charset="-128"/>
                </a:rPr>
                <a:t>】</a:t>
              </a:r>
              <a:br>
                <a:rPr lang="ja-JP" altLang="en-US" sz="1400" dirty="0"/>
              </a:br>
              <a:r>
                <a:rPr lang="ja-JP" altLang="en-US" sz="1400" b="0" i="0" dirty="0">
                  <a:effectLst/>
                  <a:latin typeface="Meiryo" panose="020B0604030504040204" pitchFamily="50" charset="-128"/>
                  <a:ea typeface="Meiryo" panose="020B0604030504040204" pitchFamily="50" charset="-128"/>
                </a:rPr>
                <a:t>申込み時に、事務手数料</a:t>
              </a:r>
              <a:r>
                <a:rPr lang="en-US" altLang="ja-JP" sz="1400" b="0" i="0" dirty="0">
                  <a:effectLst/>
                  <a:latin typeface="Meiryo" panose="020B0604030504040204" pitchFamily="50" charset="-128"/>
                  <a:ea typeface="Meiryo" panose="020B0604030504040204" pitchFamily="50" charset="-128"/>
                </a:rPr>
                <a:t>1,100</a:t>
              </a:r>
              <a:r>
                <a:rPr lang="ja-JP" altLang="en-US" sz="1400" b="0" i="0" dirty="0">
                  <a:effectLst/>
                  <a:latin typeface="Meiryo" panose="020B0604030504040204" pitchFamily="50" charset="-128"/>
                  <a:ea typeface="Meiryo" panose="020B0604030504040204" pitchFamily="50" charset="-128"/>
                </a:rPr>
                <a:t>円（税込）をクレジットカード決済でお支払いいただきます。</a:t>
              </a:r>
              <a:br>
                <a:rPr lang="ja-JP" altLang="en-US" sz="1400" dirty="0"/>
              </a:br>
              <a:r>
                <a:rPr lang="ja-JP" altLang="en-US" sz="1400" b="0" i="0" dirty="0">
                  <a:effectLst/>
                  <a:latin typeface="Meiryo" panose="020B0604030504040204" pitchFamily="50" charset="-128"/>
                  <a:ea typeface="Meiryo" panose="020B0604030504040204" pitchFamily="50" charset="-128"/>
                </a:rPr>
                <a:t>クレジットカードをお持ちでない方は本</a:t>
              </a:r>
              <a:r>
                <a:rPr lang="en-US" altLang="ja-JP" sz="1400" b="0" i="0" dirty="0">
                  <a:effectLst/>
                  <a:latin typeface="Meiryo" panose="020B0604030504040204" pitchFamily="50" charset="-128"/>
                  <a:ea typeface="Meiryo" panose="020B0604030504040204" pitchFamily="50" charset="-128"/>
                </a:rPr>
                <a:t>Web</a:t>
              </a:r>
              <a:r>
                <a:rPr lang="ja-JP" altLang="en-US" sz="1400" b="0" i="0" dirty="0">
                  <a:effectLst/>
                  <a:latin typeface="Meiryo" panose="020B0604030504040204" pitchFamily="50" charset="-128"/>
                  <a:ea typeface="Meiryo" panose="020B0604030504040204" pitchFamily="50" charset="-128"/>
                </a:rPr>
                <a:t>問診システムではご登録できません。</a:t>
              </a:r>
              <a:br>
                <a:rPr lang="ja-JP" altLang="en-US" sz="1400" dirty="0"/>
              </a:br>
              <a:r>
                <a:rPr lang="ja-JP" altLang="en-US" sz="1400" b="0" i="0" dirty="0">
                  <a:effectLst/>
                  <a:latin typeface="Meiryo" panose="020B0604030504040204" pitchFamily="50" charset="-128"/>
                  <a:ea typeface="Meiryo" panose="020B0604030504040204" pitchFamily="50" charset="-128"/>
                </a:rPr>
                <a:t>別のお申込み方法をご案内しますので当院の「</a:t>
              </a:r>
              <a:r>
                <a:rPr kumimoji="1" lang="ja-JP" altLang="en-US" sz="1400" dirty="0"/>
                <a:t>妊娠</a:t>
              </a:r>
              <a:r>
                <a:rPr kumimoji="1" lang="en-US" altLang="ja-JP" sz="1400" dirty="0"/>
                <a:t>/</a:t>
              </a:r>
              <a:r>
                <a:rPr kumimoji="1" lang="ja-JP" altLang="en-US" sz="1400" dirty="0"/>
                <a:t>授乳とくすり外来」</a:t>
              </a:r>
              <a:r>
                <a:rPr lang="ja-JP" altLang="en-US" sz="1400" b="0" i="0" dirty="0">
                  <a:effectLst/>
                  <a:latin typeface="Meiryo" panose="020B0604030504040204" pitchFamily="50" charset="-128"/>
                  <a:ea typeface="Meiryo" panose="020B0604030504040204" pitchFamily="50" charset="-128"/>
                </a:rPr>
                <a:t>までご連絡ください。</a:t>
              </a:r>
              <a:endParaRPr lang="ja-JP" altLang="en-US" sz="1400" dirty="0"/>
            </a:p>
          </p:txBody>
        </p: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E52055A-46F5-4A9D-9598-0DF5D153C622}"/>
              </a:ext>
            </a:extLst>
          </p:cNvPr>
          <p:cNvSpPr txBox="1"/>
          <p:nvPr/>
        </p:nvSpPr>
        <p:spPr>
          <a:xfrm>
            <a:off x="656947" y="230788"/>
            <a:ext cx="2954655" cy="461665"/>
          </a:xfrm>
          <a:prstGeom prst="rect">
            <a:avLst/>
          </a:prstGeom>
          <a:noFill/>
          <a:ln w="38100">
            <a:solidFill>
              <a:srgbClr val="FF6699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dirty="0"/>
              <a:t>外来受診までの手順</a:t>
            </a:r>
            <a:endParaRPr kumimoji="1" lang="ja-JP" altLang="en-US" sz="24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03C0345-F48C-4D6F-8E31-239B23EF5377}"/>
              </a:ext>
            </a:extLst>
          </p:cNvPr>
          <p:cNvSpPr txBox="1"/>
          <p:nvPr/>
        </p:nvSpPr>
        <p:spPr>
          <a:xfrm>
            <a:off x="1236217" y="799309"/>
            <a:ext cx="8972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事前に、</a:t>
            </a:r>
            <a:r>
              <a:rPr kumimoji="1" lang="en-US" altLang="ja-JP" dirty="0">
                <a:solidFill>
                  <a:srgbClr val="FF0000"/>
                </a:solidFill>
              </a:rPr>
              <a:t>Web</a:t>
            </a:r>
            <a:r>
              <a:rPr kumimoji="1" lang="ja-JP" altLang="en-US" dirty="0">
                <a:solidFill>
                  <a:srgbClr val="FF0000"/>
                </a:solidFill>
              </a:rPr>
              <a:t>問診票システムよりお申込みいただいてから、ご予約をおとり下さい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4ACCFD5-C949-4371-9BE4-24423C332A17}"/>
              </a:ext>
            </a:extLst>
          </p:cNvPr>
          <p:cNvSpPr txBox="1"/>
          <p:nvPr/>
        </p:nvSpPr>
        <p:spPr>
          <a:xfrm>
            <a:off x="1882451" y="2399769"/>
            <a:ext cx="7160935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・完全予約制です。ご本人様がお電話にて外来の予約をおとり下さい。</a:t>
            </a:r>
            <a:endParaRPr kumimoji="1" lang="en-US" altLang="ja-JP" sz="1600" dirty="0"/>
          </a:p>
          <a:p>
            <a:r>
              <a:rPr lang="ja-JP" altLang="en-US" sz="1600" dirty="0"/>
              <a:t>　 </a:t>
            </a:r>
            <a:r>
              <a:rPr lang="en-US" altLang="ja-JP" sz="1200" dirty="0">
                <a:solidFill>
                  <a:srgbClr val="FF0000"/>
                </a:solidFill>
              </a:rPr>
              <a:t>※</a:t>
            </a:r>
            <a:r>
              <a:rPr lang="ja-JP" altLang="en-US" sz="1200" dirty="0">
                <a:solidFill>
                  <a:srgbClr val="FF0000"/>
                </a:solidFill>
              </a:rPr>
              <a:t>外来の予約は、</a:t>
            </a:r>
            <a:r>
              <a:rPr lang="en-US" altLang="ja-JP" sz="1200" dirty="0">
                <a:solidFill>
                  <a:srgbClr val="FF0000"/>
                </a:solidFill>
              </a:rPr>
              <a:t>Web</a:t>
            </a:r>
            <a:r>
              <a:rPr lang="ja-JP" altLang="en-US" sz="1200" dirty="0">
                <a:solidFill>
                  <a:srgbClr val="FF0000"/>
                </a:solidFill>
              </a:rPr>
              <a:t>問診システム登録の２～３週間後になることをご了承下さい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600" dirty="0"/>
              <a:t>・沖縄県立中部病院の診察</a:t>
            </a:r>
            <a:r>
              <a:rPr lang="ja-JP" altLang="en-US" sz="1600" dirty="0"/>
              <a:t>券</a:t>
            </a:r>
            <a:r>
              <a:rPr kumimoji="1" lang="ja-JP" altLang="en-US" sz="1600" dirty="0"/>
              <a:t>をお持ちの方は、ご予約時にお知らせ下さい。</a:t>
            </a:r>
            <a:endParaRPr kumimoji="1" lang="en-US" altLang="ja-JP" sz="1600" dirty="0"/>
          </a:p>
          <a:p>
            <a:r>
              <a:rPr lang="ja-JP" altLang="en-US" sz="1600" dirty="0"/>
              <a:t>・予約受付電話番号　</a:t>
            </a:r>
            <a:r>
              <a:rPr kumimoji="1" lang="en-US" altLang="ja-JP" sz="1600" dirty="0"/>
              <a:t>098-973-4111</a:t>
            </a:r>
            <a:r>
              <a:rPr kumimoji="1" lang="ja-JP" altLang="en-US" sz="1600" dirty="0"/>
              <a:t>（病院代表）</a:t>
            </a:r>
            <a:endParaRPr kumimoji="1" lang="en-US" altLang="ja-JP" sz="1600" dirty="0"/>
          </a:p>
          <a:p>
            <a:r>
              <a:rPr lang="ja-JP" altLang="en-US" sz="1600" dirty="0"/>
              <a:t>　　＊</a:t>
            </a:r>
            <a:r>
              <a:rPr lang="ja-JP" altLang="en-US" sz="1600" b="0" i="0" dirty="0">
                <a:solidFill>
                  <a:srgbClr val="4D4D4D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「</a:t>
            </a:r>
            <a:r>
              <a:rPr kumimoji="1" lang="ja-JP" altLang="en-US" sz="1600" dirty="0"/>
              <a:t>妊娠</a:t>
            </a:r>
            <a:r>
              <a:rPr kumimoji="1" lang="en-US" altLang="ja-JP" sz="1600" dirty="0"/>
              <a:t>/</a:t>
            </a:r>
            <a:r>
              <a:rPr kumimoji="1" lang="ja-JP" altLang="en-US" sz="1600" dirty="0"/>
              <a:t>授乳とくすり外来」とおっしゃっていただければ、</a:t>
            </a:r>
            <a:endParaRPr kumimoji="1" lang="en-US" altLang="ja-JP" sz="1600" dirty="0"/>
          </a:p>
          <a:p>
            <a:r>
              <a:rPr lang="ja-JP" altLang="en-US" sz="1600" dirty="0"/>
              <a:t>　　　　</a:t>
            </a:r>
            <a:r>
              <a:rPr kumimoji="1" lang="ja-JP" altLang="en-US" sz="1600" dirty="0"/>
              <a:t>担当者が対応させていただきます。</a:t>
            </a:r>
            <a:endParaRPr kumimoji="1" lang="en-US" altLang="ja-JP" sz="1600" dirty="0"/>
          </a:p>
          <a:p>
            <a:r>
              <a:rPr lang="ja-JP" altLang="en-US" sz="1600" dirty="0"/>
              <a:t>・予約電話受付時間　毎週水曜日（祝日は除く）</a:t>
            </a:r>
            <a:r>
              <a:rPr lang="en-US" altLang="ja-JP" sz="1600" dirty="0"/>
              <a:t> 10:00</a:t>
            </a:r>
            <a:r>
              <a:rPr lang="ja-JP" altLang="en-US" sz="1600" dirty="0"/>
              <a:t>～</a:t>
            </a:r>
            <a:r>
              <a:rPr lang="en-US" altLang="ja-JP" sz="1600" dirty="0"/>
              <a:t>16:00</a:t>
            </a:r>
          </a:p>
          <a:p>
            <a:r>
              <a:rPr lang="ja-JP" altLang="en-US" sz="1200" dirty="0">
                <a:solidFill>
                  <a:srgbClr val="FF0000"/>
                </a:solidFill>
              </a:rPr>
              <a:t>　　</a:t>
            </a:r>
            <a:r>
              <a:rPr lang="en-US" altLang="ja-JP" sz="1200" dirty="0">
                <a:solidFill>
                  <a:srgbClr val="FF0000"/>
                </a:solidFill>
              </a:rPr>
              <a:t>※</a:t>
            </a:r>
            <a:r>
              <a:rPr lang="ja-JP" altLang="en-US" sz="1200" dirty="0">
                <a:solidFill>
                  <a:srgbClr val="FF0000"/>
                </a:solidFill>
              </a:rPr>
              <a:t>尚、この電話は実際のお薬相談ではなく、外来受診に関する相談のためのものです。</a:t>
            </a:r>
            <a:endParaRPr lang="en-US" altLang="ja-JP" sz="1200" dirty="0">
              <a:solidFill>
                <a:srgbClr val="FF0000"/>
              </a:solidFill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DF89CC09-040A-EEAA-D031-1769B868E9A2}"/>
              </a:ext>
            </a:extLst>
          </p:cNvPr>
          <p:cNvGrpSpPr/>
          <p:nvPr/>
        </p:nvGrpSpPr>
        <p:grpSpPr>
          <a:xfrm>
            <a:off x="4912517" y="4631302"/>
            <a:ext cx="5062048" cy="2116113"/>
            <a:chOff x="532660" y="23350"/>
            <a:chExt cx="7226423" cy="2986180"/>
          </a:xfrm>
        </p:grpSpPr>
        <p:sp>
          <p:nvSpPr>
            <p:cNvPr id="17" name="四角形: 角を丸くする 16">
              <a:extLst>
                <a:ext uri="{FF2B5EF4-FFF2-40B4-BE49-F238E27FC236}">
                  <a16:creationId xmlns:a16="http://schemas.microsoft.com/office/drawing/2014/main" id="{62781EB0-0DC3-5F59-D224-AE1B3414AD68}"/>
                </a:ext>
              </a:extLst>
            </p:cNvPr>
            <p:cNvSpPr/>
            <p:nvPr/>
          </p:nvSpPr>
          <p:spPr>
            <a:xfrm>
              <a:off x="532660" y="23350"/>
              <a:ext cx="7226423" cy="2986180"/>
            </a:xfrm>
            <a:prstGeom prst="round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FB7FBB4C-6EF7-B026-801B-8061C1E17417}"/>
                </a:ext>
              </a:extLst>
            </p:cNvPr>
            <p:cNvSpPr txBox="1"/>
            <p:nvPr/>
          </p:nvSpPr>
          <p:spPr>
            <a:xfrm>
              <a:off x="710805" y="186431"/>
              <a:ext cx="6027438" cy="28230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u="sng" dirty="0"/>
                <a:t>＊</a:t>
              </a:r>
              <a:r>
                <a:rPr kumimoji="1" lang="en-US" altLang="ja-JP" sz="1600" u="sng" dirty="0"/>
                <a:t>Web</a:t>
              </a:r>
              <a:r>
                <a:rPr kumimoji="1" lang="ja-JP" altLang="en-US" sz="1600" u="sng" dirty="0"/>
                <a:t>問診票の記載援助を希望する場合</a:t>
              </a:r>
              <a:endParaRPr kumimoji="1" lang="en-US" altLang="ja-JP" sz="1600" u="sng" dirty="0"/>
            </a:p>
            <a:p>
              <a:r>
                <a:rPr lang="ja-JP" altLang="en-US" sz="1600" dirty="0"/>
                <a:t>　（薬剤師が</a:t>
              </a:r>
              <a:r>
                <a:rPr lang="en-US" altLang="ja-JP" sz="1600" dirty="0"/>
                <a:t>Web</a:t>
              </a:r>
              <a:r>
                <a:rPr lang="ja-JP" altLang="en-US" sz="1600" dirty="0"/>
                <a:t>問診票の記載をお手伝いします）</a:t>
              </a:r>
              <a:endParaRPr lang="en-US" altLang="ja-JP" sz="1600" dirty="0"/>
            </a:p>
            <a:p>
              <a:endParaRPr lang="en-US" altLang="ja-JP" sz="800" dirty="0"/>
            </a:p>
            <a:p>
              <a:r>
                <a:rPr lang="ja-JP" altLang="en-US" sz="1600" dirty="0"/>
                <a:t>受付時間　：水曜日（</a:t>
              </a:r>
              <a:r>
                <a:rPr lang="en-US" altLang="ja-JP" sz="1600" dirty="0"/>
                <a:t>10</a:t>
              </a:r>
              <a:r>
                <a:rPr lang="ja-JP" altLang="en-US" sz="1600" dirty="0"/>
                <a:t>時～</a:t>
              </a:r>
              <a:r>
                <a:rPr lang="en-US" altLang="ja-JP" sz="1600" dirty="0"/>
                <a:t>16</a:t>
              </a:r>
              <a:r>
                <a:rPr lang="ja-JP" altLang="en-US" sz="1600" dirty="0"/>
                <a:t>時）</a:t>
              </a:r>
              <a:endParaRPr lang="en-US" altLang="ja-JP" sz="1600" dirty="0"/>
            </a:p>
            <a:p>
              <a:r>
                <a:rPr lang="ja-JP" altLang="en-US" sz="1600" dirty="0"/>
                <a:t>場　　所　：産婦人科外来</a:t>
              </a:r>
              <a:endParaRPr lang="en-US" altLang="ja-JP" sz="1600" dirty="0"/>
            </a:p>
            <a:p>
              <a:r>
                <a:rPr lang="ja-JP" altLang="en-US" sz="1600" dirty="0"/>
                <a:t>電話番号　：</a:t>
              </a:r>
              <a:r>
                <a:rPr kumimoji="1" lang="en-US" altLang="ja-JP" sz="1600" dirty="0"/>
                <a:t>098-973-4111</a:t>
              </a:r>
              <a:r>
                <a:rPr kumimoji="1" lang="ja-JP" altLang="en-US" sz="1600" dirty="0"/>
                <a:t>（病院代表）</a:t>
              </a:r>
              <a:endParaRPr kumimoji="1" lang="en-US" altLang="ja-JP" sz="1600" dirty="0"/>
            </a:p>
            <a:p>
              <a:r>
                <a:rPr lang="ja-JP" altLang="en-US" sz="1200" dirty="0"/>
                <a:t>＊</a:t>
              </a:r>
              <a:r>
                <a:rPr lang="ja-JP" altLang="en-US" sz="1200" b="0" i="0" dirty="0">
                  <a:solidFill>
                    <a:srgbClr val="4D4D4D"/>
                  </a:solidFill>
                  <a:effectLst/>
                  <a:latin typeface="Meiryo" panose="020B0604030504040204" pitchFamily="50" charset="-128"/>
                  <a:ea typeface="Meiryo" panose="020B0604030504040204" pitchFamily="50" charset="-128"/>
                </a:rPr>
                <a:t> </a:t>
              </a:r>
              <a:r>
                <a:rPr lang="ja-JP" altLang="en-US" sz="1200" b="0" i="0" dirty="0">
                  <a:solidFill>
                    <a:srgbClr val="FF0000"/>
                  </a:solidFill>
                  <a:effectLst/>
                  <a:latin typeface="Meiryo" panose="020B0604030504040204" pitchFamily="50" charset="-128"/>
                  <a:ea typeface="Meiryo" panose="020B0604030504040204" pitchFamily="50" charset="-128"/>
                </a:rPr>
                <a:t>「</a:t>
              </a:r>
              <a:r>
                <a:rPr kumimoji="1" lang="ja-JP" altLang="en-US" sz="1200" dirty="0">
                  <a:solidFill>
                    <a:srgbClr val="FF0000"/>
                  </a:solidFill>
                </a:rPr>
                <a:t>妊娠</a:t>
              </a:r>
              <a:r>
                <a:rPr kumimoji="1" lang="en-US" altLang="ja-JP" sz="1200" dirty="0">
                  <a:solidFill>
                    <a:srgbClr val="FF0000"/>
                  </a:solidFill>
                </a:rPr>
                <a:t>/</a:t>
              </a:r>
              <a:r>
                <a:rPr kumimoji="1" lang="ja-JP" altLang="en-US" sz="1200" dirty="0">
                  <a:solidFill>
                    <a:srgbClr val="FF0000"/>
                  </a:solidFill>
                </a:rPr>
                <a:t>授乳とくすり外来」の</a:t>
              </a:r>
              <a:r>
                <a:rPr kumimoji="1" lang="en-US" altLang="ja-JP" sz="1200" dirty="0">
                  <a:solidFill>
                    <a:srgbClr val="FF0000"/>
                  </a:solidFill>
                </a:rPr>
                <a:t>Web</a:t>
              </a:r>
              <a:r>
                <a:rPr kumimoji="1" lang="ja-JP" altLang="en-US" sz="1200" dirty="0">
                  <a:solidFill>
                    <a:srgbClr val="FF0000"/>
                  </a:solidFill>
                </a:rPr>
                <a:t>問診票について</a:t>
              </a:r>
              <a:r>
                <a:rPr kumimoji="1" lang="ja-JP" altLang="en-US" sz="1200" dirty="0"/>
                <a:t>と</a:t>
              </a:r>
              <a:endParaRPr kumimoji="1" lang="en-US" altLang="ja-JP" sz="1200" dirty="0"/>
            </a:p>
            <a:p>
              <a:r>
                <a:rPr lang="ja-JP" altLang="en-US" sz="1200" dirty="0"/>
                <a:t>　　</a:t>
              </a:r>
              <a:r>
                <a:rPr kumimoji="1" lang="ja-JP" altLang="en-US" sz="1200" dirty="0"/>
                <a:t>おっしゃっていただければ、</a:t>
              </a:r>
              <a:r>
                <a:rPr lang="ja-JP" altLang="en-US" sz="1200" dirty="0"/>
                <a:t>薬剤師が</a:t>
              </a:r>
              <a:r>
                <a:rPr lang="en-US" altLang="ja-JP" sz="1200" dirty="0"/>
                <a:t>Web</a:t>
              </a:r>
              <a:r>
                <a:rPr lang="ja-JP" altLang="en-US" sz="1200" dirty="0"/>
                <a:t>問診票記載</a:t>
              </a:r>
              <a:endParaRPr lang="en-US" altLang="ja-JP" sz="1200" dirty="0"/>
            </a:p>
            <a:p>
              <a:r>
                <a:rPr lang="ja-JP" altLang="en-US" sz="1200" dirty="0"/>
                <a:t>　　をお手伝いする日程を調整いたします。</a:t>
              </a:r>
              <a:endParaRPr kumimoji="1" lang="ja-JP" altLang="en-US" sz="1200" dirty="0"/>
            </a:p>
          </p:txBody>
        </p:sp>
      </p:grpSp>
      <p:pic>
        <p:nvPicPr>
          <p:cNvPr id="1026" name="Picture 2" descr="妊婦さんのイラスト素材 | 無料フリーイラスト素材集【Frame ...">
            <a:extLst>
              <a:ext uri="{FF2B5EF4-FFF2-40B4-BE49-F238E27FC236}">
                <a16:creationId xmlns:a16="http://schemas.microsoft.com/office/drawing/2014/main" id="{A8AA6527-B86F-6D1D-E772-D7B1C04000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98" y="4147831"/>
            <a:ext cx="2290719" cy="2290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仕事・ＯＬイラスト（無料イラスト）フリー素材">
            <a:extLst>
              <a:ext uri="{FF2B5EF4-FFF2-40B4-BE49-F238E27FC236}">
                <a16:creationId xmlns:a16="http://schemas.microsoft.com/office/drawing/2014/main" id="{3D389C57-29F6-FCF6-0035-1D086D9E69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9475" y="5479128"/>
            <a:ext cx="1114755" cy="1038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3778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A9DC826B-75F0-4EE3-9DB3-F655CD9CBD67}"/>
              </a:ext>
            </a:extLst>
          </p:cNvPr>
          <p:cNvSpPr/>
          <p:nvPr/>
        </p:nvSpPr>
        <p:spPr>
          <a:xfrm>
            <a:off x="662866" y="295059"/>
            <a:ext cx="10866268" cy="536296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6699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A58E6C2-0658-49EE-87D3-F00A5F80AEC9}"/>
              </a:ext>
            </a:extLst>
          </p:cNvPr>
          <p:cNvSpPr txBox="1"/>
          <p:nvPr/>
        </p:nvSpPr>
        <p:spPr>
          <a:xfrm>
            <a:off x="1651245" y="870753"/>
            <a:ext cx="3057247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/>
              <a:t>初診の方</a:t>
            </a:r>
            <a:endParaRPr lang="en-US" altLang="ja-JP" dirty="0"/>
          </a:p>
          <a:p>
            <a:r>
              <a:rPr kumimoji="1" lang="ja-JP" altLang="en-US" sz="1400" dirty="0"/>
              <a:t>（当院の診察券をお持ちでない方）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C053A16-0020-4F9A-B879-77403D42631E}"/>
              </a:ext>
            </a:extLst>
          </p:cNvPr>
          <p:cNvSpPr txBox="1"/>
          <p:nvPr/>
        </p:nvSpPr>
        <p:spPr>
          <a:xfrm>
            <a:off x="7337714" y="873224"/>
            <a:ext cx="2698175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/>
              <a:t>当院受診歴のある方</a:t>
            </a:r>
            <a:endParaRPr lang="en-US" altLang="ja-JP" dirty="0"/>
          </a:p>
          <a:p>
            <a:r>
              <a:rPr kumimoji="1" lang="ja-JP" altLang="en-US" sz="1400" dirty="0"/>
              <a:t>（当院の診察券をお持ちの方）</a:t>
            </a:r>
          </a:p>
        </p:txBody>
      </p:sp>
      <p:sp>
        <p:nvSpPr>
          <p:cNvPr id="4" name="矢印: 下 3">
            <a:extLst>
              <a:ext uri="{FF2B5EF4-FFF2-40B4-BE49-F238E27FC236}">
                <a16:creationId xmlns:a16="http://schemas.microsoft.com/office/drawing/2014/main" id="{9F2B5A44-8045-42C1-BC77-FE880CA8499E}"/>
              </a:ext>
            </a:extLst>
          </p:cNvPr>
          <p:cNvSpPr/>
          <p:nvPr/>
        </p:nvSpPr>
        <p:spPr>
          <a:xfrm>
            <a:off x="2769830" y="1529680"/>
            <a:ext cx="674703" cy="776803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矢印: 下 4">
            <a:extLst>
              <a:ext uri="{FF2B5EF4-FFF2-40B4-BE49-F238E27FC236}">
                <a16:creationId xmlns:a16="http://schemas.microsoft.com/office/drawing/2014/main" id="{18D8B225-9B78-4DCE-91D4-0188B7B82E81}"/>
              </a:ext>
            </a:extLst>
          </p:cNvPr>
          <p:cNvSpPr/>
          <p:nvPr/>
        </p:nvSpPr>
        <p:spPr>
          <a:xfrm>
            <a:off x="8349452" y="1521103"/>
            <a:ext cx="674703" cy="776802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AB20FAA-CEEF-4126-9BF6-3DCDDF1BF069}"/>
              </a:ext>
            </a:extLst>
          </p:cNvPr>
          <p:cNvSpPr txBox="1"/>
          <p:nvPr/>
        </p:nvSpPr>
        <p:spPr>
          <a:xfrm>
            <a:off x="1414794" y="2413928"/>
            <a:ext cx="3775393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/>
              <a:t>中央受付にて初診受付をしてください</a:t>
            </a:r>
            <a:endParaRPr kumimoji="1" lang="en-US" altLang="ja-JP" sz="1600" dirty="0"/>
          </a:p>
          <a:p>
            <a:r>
              <a:rPr lang="ja-JP" altLang="en-US" sz="1400" dirty="0"/>
              <a:t>（本人確認のため保険証をご提示ください）</a:t>
            </a:r>
            <a:endParaRPr lang="en-US" altLang="ja-JP" sz="1400" dirty="0"/>
          </a:p>
          <a:p>
            <a:endParaRPr lang="en-US" altLang="ja-JP" sz="1400" dirty="0"/>
          </a:p>
          <a:p>
            <a:r>
              <a:rPr kumimoji="1" lang="ja-JP" altLang="en-US" sz="1400" dirty="0"/>
              <a:t>⇒診察券が発行されます</a:t>
            </a:r>
            <a:endParaRPr kumimoji="1" lang="en-US" altLang="ja-JP" sz="1400" dirty="0"/>
          </a:p>
          <a:p>
            <a:r>
              <a:rPr lang="ja-JP" altLang="en-US" sz="1400" dirty="0"/>
              <a:t>　診察券を受付機に通してください</a:t>
            </a:r>
            <a:endParaRPr kumimoji="1" lang="ja-JP" altLang="en-US" sz="14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1E9065C-8EF6-4565-9E81-5B1775BB7CF7}"/>
              </a:ext>
            </a:extLst>
          </p:cNvPr>
          <p:cNvSpPr txBox="1"/>
          <p:nvPr/>
        </p:nvSpPr>
        <p:spPr>
          <a:xfrm>
            <a:off x="6204939" y="2460744"/>
            <a:ext cx="5032147" cy="55399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600" dirty="0"/>
              <a:t>診察券を受付機に通してください</a:t>
            </a:r>
            <a:endParaRPr kumimoji="1" lang="en-US" altLang="ja-JP" sz="1600" dirty="0"/>
          </a:p>
          <a:p>
            <a:r>
              <a:rPr lang="ja-JP" altLang="en-US" sz="1400" dirty="0"/>
              <a:t>（本人確認のため保険証をご提示いただく場合があります）</a:t>
            </a:r>
            <a:endParaRPr lang="en-US" altLang="ja-JP" sz="14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0D894A8-652D-44F5-AB05-9D5A6A502C12}"/>
              </a:ext>
            </a:extLst>
          </p:cNvPr>
          <p:cNvSpPr txBox="1"/>
          <p:nvPr/>
        </p:nvSpPr>
        <p:spPr>
          <a:xfrm>
            <a:off x="2207802" y="4472168"/>
            <a:ext cx="8118563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受付後は、２階にございます「５４番」</a:t>
            </a:r>
            <a:r>
              <a:rPr lang="ja-JP" altLang="en-US" dirty="0"/>
              <a:t>産婦人科外来</a:t>
            </a:r>
            <a:r>
              <a:rPr kumimoji="1" lang="ja-JP" altLang="en-US" dirty="0"/>
              <a:t>までお越しください。</a:t>
            </a:r>
            <a:endParaRPr kumimoji="1" lang="en-US" altLang="ja-JP" dirty="0"/>
          </a:p>
          <a:p>
            <a:r>
              <a:rPr lang="ja-JP" altLang="en-US" dirty="0"/>
              <a:t>産婦人科外来受付にて、氏名、妊娠</a:t>
            </a:r>
            <a:r>
              <a:rPr lang="en-US" altLang="ja-JP" dirty="0"/>
              <a:t>/</a:t>
            </a:r>
            <a:r>
              <a:rPr lang="ja-JP" altLang="en-US" dirty="0"/>
              <a:t>授乳とくすり外来の予約をしていることを伝えてください。</a:t>
            </a:r>
            <a:endParaRPr kumimoji="1" lang="ja-JP" altLang="en-US" dirty="0"/>
          </a:p>
        </p:txBody>
      </p:sp>
      <p:sp>
        <p:nvSpPr>
          <p:cNvPr id="9" name="矢印: 下 8">
            <a:extLst>
              <a:ext uri="{FF2B5EF4-FFF2-40B4-BE49-F238E27FC236}">
                <a16:creationId xmlns:a16="http://schemas.microsoft.com/office/drawing/2014/main" id="{CA92540A-F275-4485-B2CC-CC171863FDFD}"/>
              </a:ext>
            </a:extLst>
          </p:cNvPr>
          <p:cNvSpPr/>
          <p:nvPr/>
        </p:nvSpPr>
        <p:spPr>
          <a:xfrm>
            <a:off x="2769830" y="3666146"/>
            <a:ext cx="674703" cy="734459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矢印: 下 9">
            <a:extLst>
              <a:ext uri="{FF2B5EF4-FFF2-40B4-BE49-F238E27FC236}">
                <a16:creationId xmlns:a16="http://schemas.microsoft.com/office/drawing/2014/main" id="{767DB423-7CCD-4DE0-8AF0-F77FC232FAE4}"/>
              </a:ext>
            </a:extLst>
          </p:cNvPr>
          <p:cNvSpPr/>
          <p:nvPr/>
        </p:nvSpPr>
        <p:spPr>
          <a:xfrm>
            <a:off x="8349452" y="3168372"/>
            <a:ext cx="674703" cy="120033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F402D27-9A6A-440D-B3E4-1D44ADC0D47B}"/>
              </a:ext>
            </a:extLst>
          </p:cNvPr>
          <p:cNvSpPr/>
          <p:nvPr/>
        </p:nvSpPr>
        <p:spPr>
          <a:xfrm>
            <a:off x="4369294" y="65207"/>
            <a:ext cx="3453411" cy="701337"/>
          </a:xfrm>
          <a:prstGeom prst="rect">
            <a:avLst/>
          </a:prstGeom>
          <a:solidFill>
            <a:schemeClr val="bg1"/>
          </a:solidFill>
          <a:ln w="28575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800" dirty="0">
                <a:solidFill>
                  <a:schemeClr val="tx1"/>
                </a:solidFill>
              </a:rPr>
              <a:t>外来日　当日の流れ</a:t>
            </a:r>
          </a:p>
          <a:p>
            <a:pPr algn="ctr"/>
            <a:endParaRPr kumimoji="1"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1115FDF-2B8C-9B92-F735-EC50FF592DA5}"/>
              </a:ext>
            </a:extLst>
          </p:cNvPr>
          <p:cNvSpPr txBox="1"/>
          <p:nvPr/>
        </p:nvSpPr>
        <p:spPr>
          <a:xfrm>
            <a:off x="2295437" y="5838686"/>
            <a:ext cx="7819006" cy="954107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＊外来当日は必ずご本人様が</a:t>
            </a:r>
            <a:r>
              <a:rPr lang="ja-JP" altLang="en-US" sz="1400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お越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し下さい。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＊ご家族の同席は可能ですが、人数制限をお願いする場合がございます。事前にご確認下さい。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＊外来予約後、ご都合が悪くなられた場合は、必ずご連絡下さい。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　　　　　　　　　　　</a:t>
            </a:r>
            <a:r>
              <a:rPr lang="ja-JP" altLang="en-US" sz="1400" dirty="0">
                <a:solidFill>
                  <a:srgbClr val="BA06A0"/>
                </a:solidFill>
                <a:latin typeface="游ゴシック" panose="020F0502020204030204"/>
                <a:ea typeface="游ゴシック" panose="020B0400000000000000" pitchFamily="50" charset="-128"/>
              </a:rPr>
              <a:t>予約変更　</a:t>
            </a:r>
            <a:r>
              <a:rPr kumimoji="1" lang="en-US" altLang="ja-JP" sz="1400" dirty="0">
                <a:solidFill>
                  <a:srgbClr val="BA06A0"/>
                </a:solidFill>
              </a:rPr>
              <a:t> 098-973-4111</a:t>
            </a:r>
            <a:r>
              <a:rPr kumimoji="1" lang="ja-JP" altLang="en-US" sz="1400" dirty="0">
                <a:solidFill>
                  <a:srgbClr val="BA06A0"/>
                </a:solidFill>
              </a:rPr>
              <a:t>（産婦人科外来：平日</a:t>
            </a:r>
            <a:r>
              <a:rPr kumimoji="1" lang="en-US" altLang="ja-JP" sz="1400" dirty="0">
                <a:solidFill>
                  <a:srgbClr val="BA06A0"/>
                </a:solidFill>
              </a:rPr>
              <a:t>14</a:t>
            </a:r>
            <a:r>
              <a:rPr kumimoji="1" lang="ja-JP" altLang="en-US" sz="1400" dirty="0">
                <a:solidFill>
                  <a:srgbClr val="BA06A0"/>
                </a:solidFill>
              </a:rPr>
              <a:t>時～</a:t>
            </a:r>
            <a:r>
              <a:rPr kumimoji="1" lang="en-US" altLang="ja-JP" sz="1400" dirty="0">
                <a:solidFill>
                  <a:srgbClr val="BA06A0"/>
                </a:solidFill>
              </a:rPr>
              <a:t>16</a:t>
            </a:r>
            <a:r>
              <a:rPr kumimoji="1" lang="ja-JP" altLang="en-US" sz="1400" dirty="0">
                <a:solidFill>
                  <a:srgbClr val="BA06A0"/>
                </a:solidFill>
              </a:rPr>
              <a:t>時）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BA06A0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3000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557</Words>
  <Application>Microsoft Office PowerPoint</Application>
  <PresentationFormat>ワイド画面</PresentationFormat>
  <Paragraphs>50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Meiryo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中部病院 薬局</dc:creator>
  <cp:lastModifiedBy>薬局八 中部病院</cp:lastModifiedBy>
  <cp:revision>75</cp:revision>
  <cp:lastPrinted>2022-04-26T10:02:02Z</cp:lastPrinted>
  <dcterms:created xsi:type="dcterms:W3CDTF">2022-04-18T10:24:09Z</dcterms:created>
  <dcterms:modified xsi:type="dcterms:W3CDTF">2024-07-18T02:17:47Z</dcterms:modified>
</cp:coreProperties>
</file>